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81D4-719D-40EE-AB27-F5D1B0EC93C8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EA62-2BC3-49F0-BB78-2D3CA92298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182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81D4-719D-40EE-AB27-F5D1B0EC93C8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EA62-2BC3-49F0-BB78-2D3CA92298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12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81D4-719D-40EE-AB27-F5D1B0EC93C8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EA62-2BC3-49F0-BB78-2D3CA92298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32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81D4-719D-40EE-AB27-F5D1B0EC93C8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EA62-2BC3-49F0-BB78-2D3CA92298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372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81D4-719D-40EE-AB27-F5D1B0EC93C8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EA62-2BC3-49F0-BB78-2D3CA92298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227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81D4-719D-40EE-AB27-F5D1B0EC93C8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EA62-2BC3-49F0-BB78-2D3CA92298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384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81D4-719D-40EE-AB27-F5D1B0EC93C8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EA62-2BC3-49F0-BB78-2D3CA92298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542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81D4-719D-40EE-AB27-F5D1B0EC93C8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EA62-2BC3-49F0-BB78-2D3CA92298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057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81D4-719D-40EE-AB27-F5D1B0EC93C8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EA62-2BC3-49F0-BB78-2D3CA92298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383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81D4-719D-40EE-AB27-F5D1B0EC93C8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EA62-2BC3-49F0-BB78-2D3CA92298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07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181D4-719D-40EE-AB27-F5D1B0EC93C8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5EA62-2BC3-49F0-BB78-2D3CA92298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043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181D4-719D-40EE-AB27-F5D1B0EC93C8}" type="datetimeFigureOut">
              <a:rPr lang="en-CA" smtClean="0"/>
              <a:t>2023-12-17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5EA62-2BC3-49F0-BB78-2D3CA92298B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57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7AADF9-64BB-413B-8DAB-46F7C0DAFA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724701"/>
              </p:ext>
            </p:extLst>
          </p:nvPr>
        </p:nvGraphicFramePr>
        <p:xfrm>
          <a:off x="772510" y="1783120"/>
          <a:ext cx="8119241" cy="496446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3280">
                  <a:extLst>
                    <a:ext uri="{9D8B030D-6E8A-4147-A177-3AD203B41FA5}">
                      <a16:colId xmlns:a16="http://schemas.microsoft.com/office/drawing/2014/main" val="1725068219"/>
                    </a:ext>
                  </a:extLst>
                </a:gridCol>
                <a:gridCol w="363278">
                  <a:extLst>
                    <a:ext uri="{9D8B030D-6E8A-4147-A177-3AD203B41FA5}">
                      <a16:colId xmlns:a16="http://schemas.microsoft.com/office/drawing/2014/main" val="748393557"/>
                    </a:ext>
                  </a:extLst>
                </a:gridCol>
                <a:gridCol w="544917">
                  <a:extLst>
                    <a:ext uri="{9D8B030D-6E8A-4147-A177-3AD203B41FA5}">
                      <a16:colId xmlns:a16="http://schemas.microsoft.com/office/drawing/2014/main" val="3299789617"/>
                    </a:ext>
                  </a:extLst>
                </a:gridCol>
                <a:gridCol w="486967">
                  <a:extLst>
                    <a:ext uri="{9D8B030D-6E8A-4147-A177-3AD203B41FA5}">
                      <a16:colId xmlns:a16="http://schemas.microsoft.com/office/drawing/2014/main" val="416847598"/>
                    </a:ext>
                  </a:extLst>
                </a:gridCol>
                <a:gridCol w="386255">
                  <a:extLst>
                    <a:ext uri="{9D8B030D-6E8A-4147-A177-3AD203B41FA5}">
                      <a16:colId xmlns:a16="http://schemas.microsoft.com/office/drawing/2014/main" val="693954279"/>
                    </a:ext>
                  </a:extLst>
                </a:gridCol>
                <a:gridCol w="378372">
                  <a:extLst>
                    <a:ext uri="{9D8B030D-6E8A-4147-A177-3AD203B41FA5}">
                      <a16:colId xmlns:a16="http://schemas.microsoft.com/office/drawing/2014/main" val="2621856612"/>
                    </a:ext>
                  </a:extLst>
                </a:gridCol>
                <a:gridCol w="1191092">
                  <a:extLst>
                    <a:ext uri="{9D8B030D-6E8A-4147-A177-3AD203B41FA5}">
                      <a16:colId xmlns:a16="http://schemas.microsoft.com/office/drawing/2014/main" val="4079920202"/>
                    </a:ext>
                  </a:extLst>
                </a:gridCol>
                <a:gridCol w="2222540">
                  <a:extLst>
                    <a:ext uri="{9D8B030D-6E8A-4147-A177-3AD203B41FA5}">
                      <a16:colId xmlns:a16="http://schemas.microsoft.com/office/drawing/2014/main" val="3116065927"/>
                    </a:ext>
                  </a:extLst>
                </a:gridCol>
                <a:gridCol w="2222540">
                  <a:extLst>
                    <a:ext uri="{9D8B030D-6E8A-4147-A177-3AD203B41FA5}">
                      <a16:colId xmlns:a16="http://schemas.microsoft.com/office/drawing/2014/main" val="483818258"/>
                    </a:ext>
                  </a:extLst>
                </a:gridCol>
              </a:tblGrid>
              <a:tr h="25254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考核項目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學期整體表現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 anchor="ctr"/>
                </a:tc>
                <a:tc gridSpan="2">
                  <a:txBody>
                    <a:bodyPr/>
                    <a:lstStyle/>
                    <a:p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學期整體表現</a:t>
                      </a:r>
                      <a:endParaRPr lang="en-CA"/>
                    </a:p>
                  </a:txBody>
                  <a:tcPr marL="14202" marR="14202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教師評語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774808"/>
                  </a:ext>
                </a:extLst>
              </a:tr>
              <a:tr h="259916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華語文能力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中文聆聽理解能力</a:t>
                      </a:r>
                      <a:endParaRPr lang="en-CA" altLang="zh-TW" sz="14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altLang="zh-TW" sz="14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dirty="0"/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rowSpan="9"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　　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rowSpan="9"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738136"/>
                  </a:ext>
                </a:extLst>
              </a:tr>
              <a:tr h="25991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中文口語表達能力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dirty="0"/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68430"/>
                  </a:ext>
                </a:extLst>
              </a:tr>
              <a:tr h="25991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中文閱讀能力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dirty="0"/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947154"/>
                  </a:ext>
                </a:extLst>
              </a:tr>
              <a:tr h="25991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中文寫作能力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dirty="0"/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256363"/>
                  </a:ext>
                </a:extLst>
              </a:tr>
              <a:tr h="25991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國字習寫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dirty="0"/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905435"/>
                  </a:ext>
                </a:extLst>
              </a:tr>
              <a:tr h="25991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注音符號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dirty="0"/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76424"/>
                  </a:ext>
                </a:extLst>
              </a:tr>
              <a:tr h="25991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漢語拼音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dirty="0"/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772315"/>
                  </a:ext>
                </a:extLst>
              </a:tr>
              <a:tr h="25991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課堂秩序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dirty="0"/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021882"/>
                  </a:ext>
                </a:extLst>
              </a:tr>
              <a:tr h="25991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學習態度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dirty="0"/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308432"/>
                  </a:ext>
                </a:extLst>
              </a:tr>
              <a:tr h="259916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學期成績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家庭作業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30%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sz="1800"/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教師簽名欄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 anchor="ctr"/>
                </a:tc>
                <a:extLst>
                  <a:ext uri="{0D108BD9-81ED-4DB2-BD59-A6C34878D82A}">
                    <a16:rowId xmlns:a16="http://schemas.microsoft.com/office/drawing/2014/main" val="188098275"/>
                  </a:ext>
                </a:extLst>
              </a:tr>
              <a:tr h="25991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隨堂測驗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30%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sz="1800" dirty="0"/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827485"/>
                  </a:ext>
                </a:extLst>
              </a:tr>
              <a:tr h="25991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課堂表現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20%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sz="1800" dirty="0"/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校長簽名欄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 anchor="ctr"/>
                </a:tc>
                <a:extLst>
                  <a:ext uri="{0D108BD9-81ED-4DB2-BD59-A6C34878D82A}">
                    <a16:rowId xmlns:a16="http://schemas.microsoft.com/office/drawing/2014/main" val="4002683524"/>
                  </a:ext>
                </a:extLst>
              </a:tr>
              <a:tr h="29340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期末評量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20%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sz="1800" dirty="0"/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45719"/>
                  </a:ext>
                </a:extLst>
              </a:tr>
              <a:tr h="57982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下學期成</a:t>
                      </a:r>
                      <a:r>
                        <a:rPr lang="zh-TW" altLang="en-US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    </a:t>
                      </a: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績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dirty="0"/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全學年</a:t>
                      </a:r>
                      <a:endParaRPr lang="en-CA" altLang="zh-TW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</a:endParaRPr>
                    </a:p>
                    <a:p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總成績</a:t>
                      </a:r>
                      <a:endParaRPr lang="en-CA" dirty="0"/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家長意見</a:t>
                      </a: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/</a:t>
                      </a: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簽名欄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 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extLst>
                  <a:ext uri="{0D108BD9-81ED-4DB2-BD59-A6C34878D82A}">
                    <a16:rowId xmlns:a16="http://schemas.microsoft.com/office/drawing/2014/main" val="3656584325"/>
                  </a:ext>
                </a:extLst>
              </a:tr>
              <a:tr h="25254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出勤狀況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038881"/>
                  </a:ext>
                </a:extLst>
              </a:tr>
              <a:tr h="427473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缺席  </a:t>
                      </a: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    </a:t>
                      </a:r>
                      <a:r>
                        <a:rPr lang="zh-TW" altLang="en-US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   </a:t>
                      </a: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次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遲到 </a:t>
                      </a:r>
                      <a:r>
                        <a:rPr lang="en-CA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  </a:t>
                      </a: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　</a:t>
                      </a:r>
                      <a:r>
                        <a:rPr lang="en-CA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    </a:t>
                      </a:r>
                      <a:r>
                        <a:rPr lang="zh-TW" sz="160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次</a:t>
                      </a:r>
                      <a:endParaRPr lang="en-CA" sz="160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遲到 </a:t>
                      </a: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  </a:t>
                      </a: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　</a:t>
                      </a: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    </a:t>
                      </a: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次</a:t>
                      </a:r>
                      <a:endParaRPr lang="en-CA" sz="1600" dirty="0">
                        <a:effectLst/>
                        <a:latin typeface="書法家中楷體" panose="02010609010101010101" pitchFamily="49" charset="-120"/>
                        <a:ea typeface="書法家中楷體" panose="02010609010101010101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4202" marR="14202" marT="0" marB="0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早退 </a:t>
                      </a: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            </a:t>
                      </a: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次</a:t>
                      </a:r>
                      <a:endParaRPr lang="en-CA" dirty="0"/>
                    </a:p>
                  </a:txBody>
                  <a:tcPr marL="14202" marR="14202" marT="0" marB="0"/>
                </a:tc>
                <a:tc>
                  <a:txBody>
                    <a:bodyPr/>
                    <a:lstStyle/>
                    <a:p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早退 </a:t>
                      </a:r>
                      <a:r>
                        <a:rPr lang="en-CA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       </a:t>
                      </a:r>
                      <a:r>
                        <a:rPr lang="zh-TW" sz="1600" dirty="0">
                          <a:effectLst/>
                          <a:latin typeface="書法家中楷體" panose="02010609010101010101" pitchFamily="49" charset="-120"/>
                          <a:ea typeface="書法家中楷體" panose="02010609010101010101" pitchFamily="49" charset="-120"/>
                        </a:rPr>
                        <a:t>次</a:t>
                      </a:r>
                      <a:endParaRPr lang="en-CA" dirty="0"/>
                    </a:p>
                  </a:txBody>
                  <a:tcPr marL="14202" marR="14202" marT="0" marB="0"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152179"/>
                  </a:ext>
                </a:extLst>
              </a:tr>
            </a:tbl>
          </a:graphicData>
        </a:graphic>
      </p:graphicFrame>
      <p:pic>
        <p:nvPicPr>
          <p:cNvPr id="2049" name="Picture 2" descr="https://hanzi.unihan.com.cn/api/signet/%E6%9E%97%E5%A9%95%E8%8A%B8?style=%E5%8D%B0%E7%AF%86(%E9%98%B3)&amp;type=true&amp;auto=true">
            <a:extLst>
              <a:ext uri="{FF2B5EF4-FFF2-40B4-BE49-F238E27FC236}">
                <a16:creationId xmlns:a16="http://schemas.microsoft.com/office/drawing/2014/main" id="{56F751D1-D034-40CD-97BE-2F71D5CB4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961" y="4941161"/>
            <a:ext cx="479425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3">
            <a:extLst>
              <a:ext uri="{FF2B5EF4-FFF2-40B4-BE49-F238E27FC236}">
                <a16:creationId xmlns:a16="http://schemas.microsoft.com/office/drawing/2014/main" id="{9D9C1E90-838E-4133-A72E-BBC9A859F8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167" y="68015"/>
            <a:ext cx="7920586" cy="914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63500" cmpd="thickThin">
            <a:solidFill>
              <a:srgbClr val="9BBB5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金梅新毛楷國際碼" panose="02010509060101010101" pitchFamily="49" charset="-120"/>
                <a:ea typeface="金梅新毛楷國際碼" panose="02010509060101010101" pitchFamily="49" charset="-120"/>
                <a:cs typeface="Times New Roman" panose="02020603050405020304" pitchFamily="18" charset="0"/>
              </a:rPr>
              <a:t>學生學習成績單</a:t>
            </a:r>
            <a:endParaRPr kumimoji="0" lang="zh-TW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ticulate Narrow" panose="02000506040000020004" pitchFamily="2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2023-2024</a:t>
            </a:r>
            <a:r>
              <a:rPr kumimoji="0" lang="zh-TW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金梅新毛楷國際碼" panose="02010509060101010101" pitchFamily="49" charset="-120"/>
                <a:ea typeface="金梅新毛楷國際碼" panose="02010509060101010101" pitchFamily="49" charset="-120"/>
                <a:cs typeface="Times New Roman" panose="02020603050405020304" pitchFamily="18" charset="0"/>
              </a:rPr>
              <a:t>學年</a:t>
            </a:r>
            <a:r>
              <a:rPr kumimoji="0" lang="zh-TW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金梅新毛楷國際碼" panose="02010509060101010101" pitchFamily="49" charset="-120"/>
                <a:ea typeface="金梅新毛楷國際碼" panose="02010509060101010101" pitchFamily="49" charset="-120"/>
                <a:cs typeface="Times New Roman" panose="02020603050405020304" pitchFamily="18" charset="0"/>
              </a:rPr>
              <a:t>度下學期</a:t>
            </a:r>
            <a:r>
              <a:rPr kumimoji="0" lang="en-US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ticulate Narrow" panose="02000506040000020004" pitchFamily="2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(Feb. 10, </a:t>
            </a:r>
            <a:r>
              <a:rPr kumimoji="0" lang="en-US" altLang="zh-TW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ticulate Narrow" panose="02000506040000020004" pitchFamily="2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2024~June</a:t>
            </a:r>
            <a:r>
              <a:rPr kumimoji="0" lang="en-US" altLang="zh-TW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ticulate Narrow" panose="02000506040000020004" pitchFamily="2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 15, 2024)</a:t>
            </a:r>
            <a:endParaRPr kumimoji="0" lang="en-US" altLang="zh-TW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052" name="Picture 0" descr="logo1.png">
            <a:extLst>
              <a:ext uri="{FF2B5EF4-FFF2-40B4-BE49-F238E27FC236}">
                <a16:creationId xmlns:a16="http://schemas.microsoft.com/office/drawing/2014/main" id="{0DA21206-E29A-47A4-9962-61D67053C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197396"/>
            <a:ext cx="925512" cy="65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29945F6C-0529-4592-B6CF-3C5A08BBE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5" y="1825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E1E6FA-E1E9-4711-B2A8-EFB4B9A34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175" y="2282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CA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823C37-B645-4F4F-81BA-B842716C9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168" y="1072217"/>
            <a:ext cx="74277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C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班別：</a:t>
            </a:r>
            <a:r>
              <a:rPr kumimoji="0" lang="zh-TW" altLang="en-CA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菁英 班</a:t>
            </a:r>
            <a:r>
              <a:rPr kumimoji="0" lang="zh-TW" altLang="en-C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教師姓名：</a:t>
            </a:r>
            <a:r>
              <a:rPr kumimoji="0" lang="zh-TW" alt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</a:t>
            </a:r>
            <a:r>
              <a:rPr kumimoji="0" lang="zh-TW" altLang="en-C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學生姓名：</a:t>
            </a:r>
            <a:r>
              <a:rPr kumimoji="0" lang="zh-TW" altLang="en-CA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</a:t>
            </a:r>
            <a:r>
              <a:rPr kumimoji="0" lang="zh-TW" altLang="en-US" sz="8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800" u="sng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kumimoji="0" lang="zh-TW" altLang="en-CA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C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金梅新毛楷國際碼" panose="02010509060101010101" pitchFamily="49" charset="-120"/>
                <a:ea typeface="金梅新毛楷國際碼" panose="02010509060101010101" pitchFamily="49" charset="-120"/>
                <a:cs typeface="Mongolian Baiti" panose="03000500000000000000" pitchFamily="66" charset="0"/>
              </a:rPr>
              <a:t>等第：</a:t>
            </a:r>
            <a:r>
              <a:rPr kumimoji="0" lang="en-CA" altLang="zh-TW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golian Baiti" panose="03000500000000000000" pitchFamily="66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A</a:t>
            </a:r>
            <a:r>
              <a:rPr kumimoji="0" lang="zh-TW" altLang="en-C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金梅新毛楷國際碼" panose="02010509060101010101" pitchFamily="49" charset="-120"/>
                <a:ea typeface="金梅新毛楷國際碼" panose="02010509060101010101" pitchFamily="49" charset="-120"/>
                <a:cs typeface="Mongolian Baiti" panose="03000500000000000000" pitchFamily="66" charset="0"/>
              </a:rPr>
              <a:t>優等</a:t>
            </a:r>
            <a:r>
              <a:rPr kumimoji="0" lang="zh-TW" altLang="en-C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golian Baiti" panose="03000500000000000000" pitchFamily="66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 </a:t>
            </a:r>
            <a:r>
              <a:rPr kumimoji="0" lang="en-CA" altLang="zh-TW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golian Baiti" panose="03000500000000000000" pitchFamily="66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85%-100%  </a:t>
            </a:r>
            <a:r>
              <a:rPr kumimoji="0" lang="zh-TW" altLang="en-C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細明體" panose="02020509000000000000" pitchFamily="49" charset="-120"/>
              </a:rPr>
              <a:t>　　</a:t>
            </a:r>
            <a:r>
              <a:rPr kumimoji="0" lang="zh-TW" altLang="en-C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golian Baiti" panose="03000500000000000000" pitchFamily="66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 </a:t>
            </a:r>
            <a:r>
              <a:rPr kumimoji="0" lang="en-CA" altLang="zh-TW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golian Baiti" panose="03000500000000000000" pitchFamily="66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B</a:t>
            </a:r>
            <a:r>
              <a:rPr kumimoji="0" lang="zh-TW" altLang="en-C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金梅新毛楷國際碼" panose="02010509060101010101" pitchFamily="49" charset="-120"/>
                <a:ea typeface="金梅新毛楷國際碼" panose="02010509060101010101" pitchFamily="49" charset="-120"/>
                <a:cs typeface="Mongolian Baiti" panose="03000500000000000000" pitchFamily="66" charset="0"/>
              </a:rPr>
              <a:t>良好</a:t>
            </a:r>
            <a:r>
              <a:rPr kumimoji="0" lang="en-CA" altLang="zh-TW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golian Baiti" panose="03000500000000000000" pitchFamily="66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70%-84%</a:t>
            </a:r>
            <a:r>
              <a:rPr kumimoji="0" lang="zh-TW" altLang="en-C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細明體" panose="02020509000000000000" pitchFamily="49" charset="-120"/>
              </a:rPr>
              <a:t>　　</a:t>
            </a:r>
            <a:r>
              <a:rPr kumimoji="0" lang="zh-TW" altLang="en-C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golian Baiti" panose="03000500000000000000" pitchFamily="66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   </a:t>
            </a:r>
            <a:r>
              <a:rPr kumimoji="0" lang="en-CA" altLang="zh-TW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golian Baiti" panose="03000500000000000000" pitchFamily="66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C</a:t>
            </a:r>
            <a:r>
              <a:rPr kumimoji="0" lang="zh-TW" altLang="en-CA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金梅新毛楷國際碼" panose="02010509060101010101" pitchFamily="49" charset="-120"/>
                <a:ea typeface="金梅新毛楷國際碼" panose="02010509060101010101" pitchFamily="49" charset="-120"/>
                <a:cs typeface="Mongolian Baiti" panose="03000500000000000000" pitchFamily="66" charset="0"/>
              </a:rPr>
              <a:t>尚可</a:t>
            </a:r>
            <a:r>
              <a:rPr kumimoji="0" lang="en-CA" altLang="zh-TW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ongolian Baiti" panose="03000500000000000000" pitchFamily="66" charset="0"/>
                <a:ea typeface="金梅新毛楷國際碼" panose="02010509060101010101" pitchFamily="49" charset="-120"/>
                <a:cs typeface="Times New Roman" panose="02020603050405020304" pitchFamily="18" charset="0"/>
              </a:rPr>
              <a:t>50%-69%</a:t>
            </a:r>
            <a:endParaRPr kumimoji="0" lang="en-CA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524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151</Words>
  <Application>Microsoft Office PowerPoint</Application>
  <PresentationFormat>如螢幕大小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金梅新毛楷國際碼</vt:lpstr>
      <vt:lpstr>書法家中楷體</vt:lpstr>
      <vt:lpstr>標楷體</vt:lpstr>
      <vt:lpstr>Arial</vt:lpstr>
      <vt:lpstr>Articulate Narrow</vt:lpstr>
      <vt:lpstr>Calibri</vt:lpstr>
      <vt:lpstr>Calibri Light</vt:lpstr>
      <vt:lpstr>Mongolian Baiti</vt:lpstr>
      <vt:lpstr>Office Theme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Lin</dc:creator>
  <cp:lastModifiedBy>Michelle Lin</cp:lastModifiedBy>
  <cp:revision>8</cp:revision>
  <dcterms:created xsi:type="dcterms:W3CDTF">2018-10-04T23:26:08Z</dcterms:created>
  <dcterms:modified xsi:type="dcterms:W3CDTF">2023-12-18T04:33:36Z</dcterms:modified>
</cp:coreProperties>
</file>