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92" d="100"/>
          <a:sy n="92" d="100"/>
        </p:scale>
        <p:origin x="1051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00A3E-184F-493C-AB49-E78BB7B4746A}" type="datetimeFigureOut">
              <a:rPr lang="en-CA" smtClean="0"/>
              <a:t>2023-12-17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3D77C-700A-4537-A6F1-736C3050E11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42058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00A3E-184F-493C-AB49-E78BB7B4746A}" type="datetimeFigureOut">
              <a:rPr lang="en-CA" smtClean="0"/>
              <a:t>2023-12-17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3D77C-700A-4537-A6F1-736C3050E11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55039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00A3E-184F-493C-AB49-E78BB7B4746A}" type="datetimeFigureOut">
              <a:rPr lang="en-CA" smtClean="0"/>
              <a:t>2023-12-17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3D77C-700A-4537-A6F1-736C3050E11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48688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00A3E-184F-493C-AB49-E78BB7B4746A}" type="datetimeFigureOut">
              <a:rPr lang="en-CA" smtClean="0"/>
              <a:t>2023-12-17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3D77C-700A-4537-A6F1-736C3050E11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52059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00A3E-184F-493C-AB49-E78BB7B4746A}" type="datetimeFigureOut">
              <a:rPr lang="en-CA" smtClean="0"/>
              <a:t>2023-12-17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3D77C-700A-4537-A6F1-736C3050E11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47532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00A3E-184F-493C-AB49-E78BB7B4746A}" type="datetimeFigureOut">
              <a:rPr lang="en-CA" smtClean="0"/>
              <a:t>2023-12-17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3D77C-700A-4537-A6F1-736C3050E11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71605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00A3E-184F-493C-AB49-E78BB7B4746A}" type="datetimeFigureOut">
              <a:rPr lang="en-CA" smtClean="0"/>
              <a:t>2023-12-17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3D77C-700A-4537-A6F1-736C3050E11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82025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00A3E-184F-493C-AB49-E78BB7B4746A}" type="datetimeFigureOut">
              <a:rPr lang="en-CA" smtClean="0"/>
              <a:t>2023-12-17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3D77C-700A-4537-A6F1-736C3050E11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41977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00A3E-184F-493C-AB49-E78BB7B4746A}" type="datetimeFigureOut">
              <a:rPr lang="en-CA" smtClean="0"/>
              <a:t>2023-12-17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3D77C-700A-4537-A6F1-736C3050E11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42163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00A3E-184F-493C-AB49-E78BB7B4746A}" type="datetimeFigureOut">
              <a:rPr lang="en-CA" smtClean="0"/>
              <a:t>2023-12-17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3D77C-700A-4537-A6F1-736C3050E11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70785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00A3E-184F-493C-AB49-E78BB7B4746A}" type="datetimeFigureOut">
              <a:rPr lang="en-CA" smtClean="0"/>
              <a:t>2023-12-17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3D77C-700A-4537-A6F1-736C3050E11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68774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300A3E-184F-493C-AB49-E78BB7B4746A}" type="datetimeFigureOut">
              <a:rPr lang="en-CA" smtClean="0"/>
              <a:t>2023-12-17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83D77C-700A-4537-A6F1-736C3050E11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90553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6EC56D42-FC39-4EC2-997F-370DAFB7E6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4515071"/>
              </p:ext>
            </p:extLst>
          </p:nvPr>
        </p:nvGraphicFramePr>
        <p:xfrm>
          <a:off x="209228" y="1475954"/>
          <a:ext cx="8725544" cy="5204283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18508">
                  <a:extLst>
                    <a:ext uri="{9D8B030D-6E8A-4147-A177-3AD203B41FA5}">
                      <a16:colId xmlns:a16="http://schemas.microsoft.com/office/drawing/2014/main" val="1964589452"/>
                    </a:ext>
                  </a:extLst>
                </a:gridCol>
                <a:gridCol w="1523610">
                  <a:extLst>
                    <a:ext uri="{9D8B030D-6E8A-4147-A177-3AD203B41FA5}">
                      <a16:colId xmlns:a16="http://schemas.microsoft.com/office/drawing/2014/main" val="2570483779"/>
                    </a:ext>
                  </a:extLst>
                </a:gridCol>
                <a:gridCol w="99581">
                  <a:extLst>
                    <a:ext uri="{9D8B030D-6E8A-4147-A177-3AD203B41FA5}">
                      <a16:colId xmlns:a16="http://schemas.microsoft.com/office/drawing/2014/main" val="1739302289"/>
                    </a:ext>
                  </a:extLst>
                </a:gridCol>
                <a:gridCol w="1623191">
                  <a:extLst>
                    <a:ext uri="{9D8B030D-6E8A-4147-A177-3AD203B41FA5}">
                      <a16:colId xmlns:a16="http://schemas.microsoft.com/office/drawing/2014/main" val="3700136660"/>
                    </a:ext>
                  </a:extLst>
                </a:gridCol>
                <a:gridCol w="1589570">
                  <a:extLst>
                    <a:ext uri="{9D8B030D-6E8A-4147-A177-3AD203B41FA5}">
                      <a16:colId xmlns:a16="http://schemas.microsoft.com/office/drawing/2014/main" val="3004444302"/>
                    </a:ext>
                  </a:extLst>
                </a:gridCol>
                <a:gridCol w="1589570">
                  <a:extLst>
                    <a:ext uri="{9D8B030D-6E8A-4147-A177-3AD203B41FA5}">
                      <a16:colId xmlns:a16="http://schemas.microsoft.com/office/drawing/2014/main" val="1995963885"/>
                    </a:ext>
                  </a:extLst>
                </a:gridCol>
                <a:gridCol w="1981514">
                  <a:extLst>
                    <a:ext uri="{9D8B030D-6E8A-4147-A177-3AD203B41FA5}">
                      <a16:colId xmlns:a16="http://schemas.microsoft.com/office/drawing/2014/main" val="1222200829"/>
                    </a:ext>
                  </a:extLst>
                </a:gridCol>
              </a:tblGrid>
              <a:tr h="453054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600" dirty="0">
                          <a:effectLst/>
                          <a:latin typeface="書法家中楷體" panose="02010609010101010101" pitchFamily="49" charset="-120"/>
                          <a:ea typeface="書法家中楷體" panose="02010609010101010101" pitchFamily="49" charset="-120"/>
                        </a:rPr>
                        <a:t>考核項目</a:t>
                      </a:r>
                      <a:endParaRPr lang="en-CA" sz="1050" dirty="0">
                        <a:effectLst/>
                        <a:latin typeface="書法家中楷體" panose="02010609010101010101" pitchFamily="49" charset="-120"/>
                        <a:ea typeface="書法家中楷體" panose="02010609010101010101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46932" marR="46932" marT="0" marB="0" anchor="ctr"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600" dirty="0">
                          <a:effectLst/>
                          <a:latin typeface="書法家中楷體" panose="02010609010101010101" pitchFamily="49" charset="-120"/>
                          <a:ea typeface="書法家中楷體" panose="02010609010101010101" pitchFamily="49" charset="-120"/>
                        </a:rPr>
                        <a:t>學期整體表現</a:t>
                      </a:r>
                      <a:endParaRPr lang="en-CA" sz="1050" dirty="0">
                        <a:effectLst/>
                        <a:latin typeface="書法家中楷體" panose="02010609010101010101" pitchFamily="49" charset="-120"/>
                        <a:ea typeface="書法家中楷體" panose="02010609010101010101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46932" marR="46932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600" dirty="0">
                          <a:effectLst/>
                          <a:latin typeface="書法家中楷體" panose="02010609010101010101" pitchFamily="49" charset="-120"/>
                          <a:ea typeface="書法家中楷體" panose="02010609010101010101" pitchFamily="49" charset="-120"/>
                        </a:rPr>
                        <a:t>教師評語</a:t>
                      </a:r>
                      <a:endParaRPr lang="en-CA" sz="1050" dirty="0">
                        <a:effectLst/>
                        <a:latin typeface="書法家中楷體" panose="02010609010101010101" pitchFamily="49" charset="-120"/>
                        <a:ea typeface="書法家中楷體" panose="02010609010101010101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46932" marR="46932" marT="0" marB="0" anchor="ctr"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87318"/>
                  </a:ext>
                </a:extLst>
              </a:tr>
              <a:tr h="295802">
                <a:tc rowSpan="9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600">
                          <a:effectLst/>
                          <a:latin typeface="書法家中楷體" panose="02010609010101010101" pitchFamily="49" charset="-120"/>
                          <a:ea typeface="書法家中楷體" panose="02010609010101010101" pitchFamily="49" charset="-120"/>
                        </a:rPr>
                        <a:t>華語文能力</a:t>
                      </a:r>
                      <a:endParaRPr lang="en-CA" sz="1050">
                        <a:effectLst/>
                        <a:latin typeface="書法家中楷體" panose="02010609010101010101" pitchFamily="49" charset="-120"/>
                        <a:ea typeface="書法家中楷體" panose="02010609010101010101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46932" marR="46932" marT="0" marB="0" anchor="ctr"/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600" dirty="0">
                          <a:effectLst/>
                          <a:latin typeface="書法家中楷體" panose="02010609010101010101" pitchFamily="49" charset="-120"/>
                          <a:ea typeface="書法家中楷體" panose="02010609010101010101" pitchFamily="49" charset="-120"/>
                        </a:rPr>
                        <a:t>中文聆聽理解能力</a:t>
                      </a:r>
                      <a:endParaRPr lang="en-CA" sz="1050" dirty="0">
                        <a:effectLst/>
                        <a:latin typeface="書法家中楷體" panose="02010609010101010101" pitchFamily="49" charset="-120"/>
                        <a:ea typeface="書法家中楷體" panose="02010609010101010101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46932" marR="46932" marT="0" marB="0"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600" dirty="0">
                          <a:effectLst/>
                          <a:latin typeface="書法家中楷體" panose="02010609010101010101" pitchFamily="49" charset="-120"/>
                          <a:ea typeface="書法家中楷體" panose="02010609010101010101" pitchFamily="49" charset="-120"/>
                          <a:cs typeface="Times New Roman" panose="02020603050405020304" pitchFamily="18" charset="0"/>
                        </a:rPr>
                        <a:t>A</a:t>
                      </a:r>
                      <a:endParaRPr lang="en-CA" sz="1600" dirty="0">
                        <a:effectLst/>
                        <a:latin typeface="書法家中楷體" panose="02010609010101010101" pitchFamily="49" charset="-120"/>
                        <a:ea typeface="書法家中楷體" panose="02010609010101010101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46932" marR="46932" marT="0" marB="0"/>
                </a:tc>
                <a:tc rowSpan="9" gridSpan="2">
                  <a:txBody>
                    <a:bodyPr/>
                    <a:lstStyle/>
                    <a:p>
                      <a:pPr algn="l">
                        <a:lnSpc>
                          <a:spcPts val="21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800" dirty="0">
                          <a:effectLst/>
                          <a:latin typeface="書法家中楷體" panose="02010609010101010101" pitchFamily="49" charset="-120"/>
                          <a:ea typeface="書法家中楷體" panose="02010609010101010101" pitchFamily="49" charset="-120"/>
                        </a:rPr>
                        <a:t>　</a:t>
                      </a:r>
                      <a:r>
                        <a:rPr lang="zh-TW" altLang="en-US" sz="1600" dirty="0">
                          <a:effectLst/>
                          <a:latin typeface="書法家中楷體" panose="02010609010101010101" pitchFamily="49" charset="-120"/>
                          <a:ea typeface="書法家中楷體" panose="02010609010101010101" pitchFamily="49" charset="-120"/>
                        </a:rPr>
                        <a:t>　</a:t>
                      </a:r>
                      <a:endParaRPr lang="en-CA" altLang="zh-TW" sz="1600" dirty="0">
                        <a:effectLst/>
                        <a:latin typeface="書法家中楷體" panose="02010609010101010101" pitchFamily="49" charset="-120"/>
                        <a:ea typeface="書法家中楷體" panose="02010609010101010101" pitchFamily="49" charset="-120"/>
                      </a:endParaRPr>
                    </a:p>
                  </a:txBody>
                  <a:tcPr marL="46932" marR="46932" marT="0" marB="0"/>
                </a:tc>
                <a:tc rowSpan="9"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4315746"/>
                  </a:ext>
                </a:extLst>
              </a:tr>
              <a:tr h="295802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600">
                          <a:effectLst/>
                          <a:latin typeface="書法家中楷體" panose="02010609010101010101" pitchFamily="49" charset="-120"/>
                          <a:ea typeface="書法家中楷體" panose="02010609010101010101" pitchFamily="49" charset="-120"/>
                        </a:rPr>
                        <a:t>中文口語表達能力</a:t>
                      </a:r>
                      <a:endParaRPr lang="en-CA" sz="1050">
                        <a:effectLst/>
                        <a:latin typeface="書法家中楷體" panose="02010609010101010101" pitchFamily="49" charset="-120"/>
                        <a:ea typeface="書法家中楷體" panose="02010609010101010101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46932" marR="46932" marT="0" marB="0"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600" dirty="0">
                          <a:effectLst/>
                          <a:latin typeface="書法家中楷體" panose="02010609010101010101" pitchFamily="49" charset="-120"/>
                          <a:ea typeface="書法家中楷體" panose="02010609010101010101" pitchFamily="49" charset="-12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 marL="46932" marR="46932" marT="0" marB="0"/>
                </a:tc>
                <a:tc gridSpan="2"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4689201"/>
                  </a:ext>
                </a:extLst>
              </a:tr>
              <a:tr h="295802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600">
                          <a:effectLst/>
                          <a:latin typeface="書法家中楷體" panose="02010609010101010101" pitchFamily="49" charset="-120"/>
                          <a:ea typeface="書法家中楷體" panose="02010609010101010101" pitchFamily="49" charset="-120"/>
                        </a:rPr>
                        <a:t>中文閱讀能力</a:t>
                      </a:r>
                      <a:endParaRPr lang="en-CA" sz="1050">
                        <a:effectLst/>
                        <a:latin typeface="書法家中楷體" panose="02010609010101010101" pitchFamily="49" charset="-120"/>
                        <a:ea typeface="書法家中楷體" panose="02010609010101010101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46932" marR="46932" marT="0" marB="0"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600" dirty="0">
                          <a:effectLst/>
                          <a:latin typeface="書法家中楷體" panose="02010609010101010101" pitchFamily="49" charset="-120"/>
                          <a:ea typeface="書法家中楷體" panose="02010609010101010101" pitchFamily="49" charset="-12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 marL="46932" marR="46932" marT="0" marB="0"/>
                </a:tc>
                <a:tc gridSpan="2"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3030311"/>
                  </a:ext>
                </a:extLst>
              </a:tr>
              <a:tr h="295802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600" dirty="0">
                          <a:effectLst/>
                          <a:latin typeface="書法家中楷體" panose="02010609010101010101" pitchFamily="49" charset="-120"/>
                          <a:ea typeface="書法家中楷體" panose="02010609010101010101" pitchFamily="49" charset="-120"/>
                        </a:rPr>
                        <a:t>中文寫作能力</a:t>
                      </a:r>
                      <a:endParaRPr lang="en-CA" sz="1050" dirty="0">
                        <a:effectLst/>
                        <a:latin typeface="書法家中楷體" panose="02010609010101010101" pitchFamily="49" charset="-120"/>
                        <a:ea typeface="書法家中楷體" panose="02010609010101010101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46932" marR="46932" marT="0" marB="0"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600" dirty="0">
                          <a:effectLst/>
                          <a:latin typeface="書法家中楷體" panose="02010609010101010101" pitchFamily="49" charset="-120"/>
                          <a:ea typeface="書法家中楷體" panose="02010609010101010101" pitchFamily="49" charset="-12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 marL="46932" marR="46932" marT="0" marB="0"/>
                </a:tc>
                <a:tc gridSpan="2"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6007460"/>
                  </a:ext>
                </a:extLst>
              </a:tr>
              <a:tr h="295802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600">
                          <a:effectLst/>
                          <a:latin typeface="書法家中楷體" panose="02010609010101010101" pitchFamily="49" charset="-120"/>
                          <a:ea typeface="書法家中楷體" panose="02010609010101010101" pitchFamily="49" charset="-120"/>
                        </a:rPr>
                        <a:t>國字習寫</a:t>
                      </a:r>
                      <a:endParaRPr lang="en-CA" sz="1050">
                        <a:effectLst/>
                        <a:latin typeface="書法家中楷體" panose="02010609010101010101" pitchFamily="49" charset="-120"/>
                        <a:ea typeface="書法家中楷體" panose="02010609010101010101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46932" marR="46932" marT="0" marB="0"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600" dirty="0">
                          <a:effectLst/>
                          <a:latin typeface="書法家中楷體" panose="02010609010101010101" pitchFamily="49" charset="-120"/>
                          <a:ea typeface="書法家中楷體" panose="02010609010101010101" pitchFamily="49" charset="-12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 marL="46932" marR="46932" marT="0" marB="0"/>
                </a:tc>
                <a:tc gridSpan="2"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0827563"/>
                  </a:ext>
                </a:extLst>
              </a:tr>
              <a:tr h="295802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600">
                          <a:effectLst/>
                          <a:latin typeface="書法家中楷體" panose="02010609010101010101" pitchFamily="49" charset="-120"/>
                          <a:ea typeface="書法家中楷體" panose="02010609010101010101" pitchFamily="49" charset="-120"/>
                        </a:rPr>
                        <a:t>注音符號</a:t>
                      </a:r>
                      <a:endParaRPr lang="en-CA" sz="1050">
                        <a:effectLst/>
                        <a:latin typeface="書法家中楷體" panose="02010609010101010101" pitchFamily="49" charset="-120"/>
                        <a:ea typeface="書法家中楷體" panose="02010609010101010101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46932" marR="46932" marT="0" marB="0"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600" dirty="0">
                          <a:effectLst/>
                          <a:latin typeface="書法家中楷體" panose="02010609010101010101" pitchFamily="49" charset="-120"/>
                          <a:ea typeface="書法家中楷體" panose="02010609010101010101" pitchFamily="49" charset="-12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 marL="46932" marR="46932" marT="0" marB="0"/>
                </a:tc>
                <a:tc gridSpan="2"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0506622"/>
                  </a:ext>
                </a:extLst>
              </a:tr>
              <a:tr h="295802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600">
                          <a:effectLst/>
                          <a:latin typeface="書法家中楷體" panose="02010609010101010101" pitchFamily="49" charset="-120"/>
                          <a:ea typeface="書法家中楷體" panose="02010609010101010101" pitchFamily="49" charset="-120"/>
                        </a:rPr>
                        <a:t>漢語拼音</a:t>
                      </a:r>
                      <a:endParaRPr lang="en-CA" sz="1050">
                        <a:effectLst/>
                        <a:latin typeface="書法家中楷體" panose="02010609010101010101" pitchFamily="49" charset="-120"/>
                        <a:ea typeface="書法家中楷體" panose="02010609010101010101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46932" marR="46932" marT="0" marB="0"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600" dirty="0">
                          <a:effectLst/>
                          <a:latin typeface="書法家中楷體" panose="02010609010101010101" pitchFamily="49" charset="-120"/>
                          <a:ea typeface="書法家中楷體" panose="02010609010101010101" pitchFamily="49" charset="-12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 marL="46932" marR="46932" marT="0" marB="0"/>
                </a:tc>
                <a:tc gridSpan="2"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35840"/>
                  </a:ext>
                </a:extLst>
              </a:tr>
              <a:tr h="295802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600">
                          <a:effectLst/>
                          <a:latin typeface="書法家中楷體" panose="02010609010101010101" pitchFamily="49" charset="-120"/>
                          <a:ea typeface="書法家中楷體" panose="02010609010101010101" pitchFamily="49" charset="-120"/>
                        </a:rPr>
                        <a:t>課堂秩序</a:t>
                      </a:r>
                      <a:endParaRPr lang="en-CA" sz="1050">
                        <a:effectLst/>
                        <a:latin typeface="書法家中楷體" panose="02010609010101010101" pitchFamily="49" charset="-120"/>
                        <a:ea typeface="書法家中楷體" panose="02010609010101010101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46932" marR="46932" marT="0" marB="0"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600" dirty="0">
                          <a:effectLst/>
                          <a:latin typeface="書法家中楷體" panose="02010609010101010101" pitchFamily="49" charset="-120"/>
                          <a:ea typeface="書法家中楷體" panose="02010609010101010101" pitchFamily="49" charset="-12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 marL="46932" marR="46932" marT="0" marB="0"/>
                </a:tc>
                <a:tc gridSpan="2"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6279435"/>
                  </a:ext>
                </a:extLst>
              </a:tr>
              <a:tr h="295802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600">
                          <a:effectLst/>
                          <a:latin typeface="書法家中楷體" panose="02010609010101010101" pitchFamily="49" charset="-120"/>
                          <a:ea typeface="書法家中楷體" panose="02010609010101010101" pitchFamily="49" charset="-120"/>
                        </a:rPr>
                        <a:t>學習態度</a:t>
                      </a:r>
                      <a:endParaRPr lang="en-CA" sz="1050">
                        <a:effectLst/>
                        <a:latin typeface="書法家中楷體" panose="02010609010101010101" pitchFamily="49" charset="-120"/>
                        <a:ea typeface="書法家中楷體" panose="02010609010101010101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46932" marR="46932" marT="0" marB="0"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600" dirty="0">
                          <a:effectLst/>
                          <a:latin typeface="書法家中楷體" panose="02010609010101010101" pitchFamily="49" charset="-120"/>
                          <a:ea typeface="書法家中楷體" panose="02010609010101010101" pitchFamily="49" charset="-12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 marL="46932" marR="46932" marT="0" marB="0"/>
                </a:tc>
                <a:tc gridSpan="2"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2789703"/>
                  </a:ext>
                </a:extLst>
              </a:tr>
              <a:tr h="295802">
                <a:tc rowSpan="4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600">
                          <a:effectLst/>
                          <a:latin typeface="書法家中楷體" panose="02010609010101010101" pitchFamily="49" charset="-120"/>
                          <a:ea typeface="書法家中楷體" panose="02010609010101010101" pitchFamily="49" charset="-120"/>
                        </a:rPr>
                        <a:t>學期成績</a:t>
                      </a:r>
                      <a:endParaRPr lang="en-CA" sz="1050">
                        <a:effectLst/>
                        <a:latin typeface="書法家中楷體" panose="02010609010101010101" pitchFamily="49" charset="-120"/>
                        <a:ea typeface="書法家中楷體" panose="02010609010101010101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46932" marR="46932" marT="0" marB="0"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600">
                          <a:effectLst/>
                          <a:latin typeface="書法家中楷體" panose="02010609010101010101" pitchFamily="49" charset="-120"/>
                          <a:ea typeface="書法家中楷體" panose="02010609010101010101" pitchFamily="49" charset="-120"/>
                        </a:rPr>
                        <a:t>家庭作業</a:t>
                      </a:r>
                      <a:endParaRPr lang="en-CA" sz="1050">
                        <a:effectLst/>
                        <a:latin typeface="書法家中楷體" panose="02010609010101010101" pitchFamily="49" charset="-120"/>
                        <a:ea typeface="書法家中楷體" panose="02010609010101010101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46932" marR="46932" marT="0" marB="0"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050">
                          <a:effectLst/>
                          <a:latin typeface="書法家中楷體" panose="02010609010101010101" pitchFamily="49" charset="-120"/>
                          <a:ea typeface="書法家中楷體" panose="02010609010101010101" pitchFamily="49" charset="-120"/>
                        </a:rPr>
                        <a:t>30%</a:t>
                      </a:r>
                      <a:endParaRPr lang="en-CA" sz="1050">
                        <a:effectLst/>
                        <a:latin typeface="書法家中楷體" panose="02010609010101010101" pitchFamily="49" charset="-120"/>
                        <a:ea typeface="書法家中楷體" panose="02010609010101010101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46932" marR="46932" marT="0" marB="0" anchor="ctr"/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CA" sz="1600" dirty="0">
                        <a:effectLst/>
                        <a:latin typeface="書法家中楷體" panose="02010609010101010101" pitchFamily="49" charset="-120"/>
                        <a:ea typeface="書法家中楷體" panose="02010609010101010101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46932" marR="46932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600">
                          <a:effectLst/>
                          <a:latin typeface="書法家中楷體" panose="02010609010101010101" pitchFamily="49" charset="-120"/>
                          <a:ea typeface="書法家中楷體" panose="02010609010101010101" pitchFamily="49" charset="-120"/>
                        </a:rPr>
                        <a:t>教師簽名</a:t>
                      </a:r>
                      <a:endParaRPr lang="en-CA" sz="1050">
                        <a:effectLst/>
                        <a:latin typeface="書法家中楷體" panose="02010609010101010101" pitchFamily="49" charset="-120"/>
                        <a:ea typeface="書法家中楷體" panose="02010609010101010101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46932" marR="46932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3200" dirty="0">
                          <a:effectLst/>
                          <a:latin typeface="書法家中楷體" panose="02010609010101010101" pitchFamily="49" charset="-120"/>
                          <a:ea typeface="書法家中楷體" panose="02010609010101010101" pitchFamily="49" charset="-120"/>
                        </a:rPr>
                        <a:t> </a:t>
                      </a:r>
                      <a:endParaRPr lang="en-CA" sz="1050" dirty="0">
                        <a:effectLst/>
                        <a:latin typeface="華康新篆體" panose="030F0509000000000000" pitchFamily="65" charset="-120"/>
                        <a:ea typeface="華康新篆體" panose="030F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46932" marR="46932" marT="0" marB="0" anchor="ctr"/>
                </a:tc>
                <a:extLst>
                  <a:ext uri="{0D108BD9-81ED-4DB2-BD59-A6C34878D82A}">
                    <a16:rowId xmlns:a16="http://schemas.microsoft.com/office/drawing/2014/main" val="2186639407"/>
                  </a:ext>
                </a:extLst>
              </a:tr>
              <a:tr h="295802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600" dirty="0">
                          <a:effectLst/>
                          <a:latin typeface="書法家中楷體" panose="02010609010101010101" pitchFamily="49" charset="-120"/>
                          <a:ea typeface="書法家中楷體" panose="02010609010101010101" pitchFamily="49" charset="-120"/>
                        </a:rPr>
                        <a:t>隨堂測驗</a:t>
                      </a:r>
                      <a:endParaRPr lang="en-CA" sz="1050" dirty="0">
                        <a:effectLst/>
                        <a:latin typeface="書法家中楷體" panose="02010609010101010101" pitchFamily="49" charset="-120"/>
                        <a:ea typeface="書法家中楷體" panose="02010609010101010101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46932" marR="46932" marT="0" marB="0"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050">
                          <a:effectLst/>
                          <a:latin typeface="書法家中楷體" panose="02010609010101010101" pitchFamily="49" charset="-120"/>
                          <a:ea typeface="書法家中楷體" panose="02010609010101010101" pitchFamily="49" charset="-120"/>
                        </a:rPr>
                        <a:t>30%</a:t>
                      </a:r>
                      <a:endParaRPr lang="en-CA" sz="1050">
                        <a:effectLst/>
                        <a:latin typeface="書法家中楷體" panose="02010609010101010101" pitchFamily="49" charset="-120"/>
                        <a:ea typeface="書法家中楷體" panose="02010609010101010101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46932" marR="46932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CA" sz="1600" dirty="0">
                        <a:effectLst/>
                        <a:latin typeface="書法家中楷體" panose="02010609010101010101" pitchFamily="49" charset="-120"/>
                        <a:ea typeface="書法家中楷體" panose="02010609010101010101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46932" marR="46932" marT="0" marB="0"/>
                </a:tc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234554"/>
                  </a:ext>
                </a:extLst>
              </a:tr>
              <a:tr h="295802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600">
                          <a:effectLst/>
                          <a:latin typeface="書法家中楷體" panose="02010609010101010101" pitchFamily="49" charset="-120"/>
                          <a:ea typeface="書法家中楷體" panose="02010609010101010101" pitchFamily="49" charset="-120"/>
                        </a:rPr>
                        <a:t>課堂表現</a:t>
                      </a:r>
                      <a:endParaRPr lang="en-CA" sz="1050">
                        <a:effectLst/>
                        <a:latin typeface="書法家中楷體" panose="02010609010101010101" pitchFamily="49" charset="-120"/>
                        <a:ea typeface="書法家中楷體" panose="02010609010101010101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46932" marR="46932" marT="0" marB="0"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050">
                          <a:effectLst/>
                          <a:latin typeface="書法家中楷體" panose="02010609010101010101" pitchFamily="49" charset="-120"/>
                          <a:ea typeface="書法家中楷體" panose="02010609010101010101" pitchFamily="49" charset="-120"/>
                        </a:rPr>
                        <a:t>20%</a:t>
                      </a:r>
                      <a:endParaRPr lang="en-CA" sz="1050">
                        <a:effectLst/>
                        <a:latin typeface="書法家中楷體" panose="02010609010101010101" pitchFamily="49" charset="-120"/>
                        <a:ea typeface="書法家中楷體" panose="02010609010101010101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46932" marR="46932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CA" sz="1600" dirty="0">
                        <a:effectLst/>
                        <a:latin typeface="書法家中楷體" panose="02010609010101010101" pitchFamily="49" charset="-120"/>
                        <a:ea typeface="書法家中楷體" panose="02010609010101010101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46932" marR="46932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600">
                          <a:effectLst/>
                          <a:latin typeface="書法家中楷體" panose="02010609010101010101" pitchFamily="49" charset="-120"/>
                          <a:ea typeface="書法家中楷體" panose="02010609010101010101" pitchFamily="49" charset="-120"/>
                        </a:rPr>
                        <a:t>校長簽名</a:t>
                      </a:r>
                      <a:endParaRPr lang="en-CA" sz="1050">
                        <a:effectLst/>
                        <a:latin typeface="書法家中楷體" panose="02010609010101010101" pitchFamily="49" charset="-120"/>
                        <a:ea typeface="書法家中楷體" panose="02010609010101010101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46932" marR="46932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CA" sz="1050" dirty="0">
                        <a:effectLst/>
                        <a:latin typeface="書法家中楷體" panose="02010609010101010101" pitchFamily="49" charset="-120"/>
                        <a:ea typeface="書法家中楷體" panose="02010609010101010101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46932" marR="46932" marT="0" marB="0" anchor="ctr"/>
                </a:tc>
                <a:extLst>
                  <a:ext uri="{0D108BD9-81ED-4DB2-BD59-A6C34878D82A}">
                    <a16:rowId xmlns:a16="http://schemas.microsoft.com/office/drawing/2014/main" val="3575574466"/>
                  </a:ext>
                </a:extLst>
              </a:tr>
              <a:tr h="316627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600" dirty="0">
                          <a:effectLst/>
                          <a:latin typeface="書法家中楷體" panose="02010609010101010101" pitchFamily="49" charset="-120"/>
                          <a:ea typeface="書法家中楷體" panose="02010609010101010101" pitchFamily="49" charset="-120"/>
                        </a:rPr>
                        <a:t>期</a:t>
                      </a:r>
                      <a:r>
                        <a:rPr lang="zh-TW" altLang="en-US" sz="1600" dirty="0">
                          <a:effectLst/>
                          <a:latin typeface="書法家中楷體" panose="02010609010101010101" pitchFamily="49" charset="-120"/>
                          <a:ea typeface="書法家中楷體" panose="02010609010101010101" pitchFamily="49" charset="-120"/>
                        </a:rPr>
                        <a:t>中</a:t>
                      </a:r>
                      <a:r>
                        <a:rPr lang="zh-TW" altLang="en-US" sz="1600">
                          <a:effectLst/>
                          <a:latin typeface="書法家中楷體" panose="02010609010101010101" pitchFamily="49" charset="-120"/>
                          <a:ea typeface="書法家中楷體" panose="02010609010101010101" pitchFamily="49" charset="-120"/>
                        </a:rPr>
                        <a:t>、期</a:t>
                      </a:r>
                      <a:r>
                        <a:rPr lang="zh-TW" sz="1600">
                          <a:effectLst/>
                          <a:latin typeface="書法家中楷體" panose="02010609010101010101" pitchFamily="49" charset="-120"/>
                          <a:ea typeface="書法家中楷體" panose="02010609010101010101" pitchFamily="49" charset="-120"/>
                        </a:rPr>
                        <a:t>末</a:t>
                      </a:r>
                      <a:r>
                        <a:rPr lang="zh-TW" altLang="en-US" sz="1600">
                          <a:effectLst/>
                          <a:latin typeface="書法家中楷體" panose="02010609010101010101" pitchFamily="49" charset="-120"/>
                          <a:ea typeface="書法家中楷體" panose="02010609010101010101" pitchFamily="49" charset="-120"/>
                        </a:rPr>
                        <a:t>檢測</a:t>
                      </a:r>
                      <a:endParaRPr lang="en-CA" sz="1050" dirty="0">
                        <a:effectLst/>
                        <a:latin typeface="書法家中楷體" panose="02010609010101010101" pitchFamily="49" charset="-120"/>
                        <a:ea typeface="書法家中楷體" panose="02010609010101010101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46932" marR="46932" marT="0" marB="0"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050">
                          <a:effectLst/>
                          <a:latin typeface="書法家中楷體" panose="02010609010101010101" pitchFamily="49" charset="-120"/>
                          <a:ea typeface="書法家中楷體" panose="02010609010101010101" pitchFamily="49" charset="-120"/>
                        </a:rPr>
                        <a:t>20%</a:t>
                      </a:r>
                      <a:endParaRPr lang="en-CA" sz="1050">
                        <a:effectLst/>
                        <a:latin typeface="書法家中楷體" panose="02010609010101010101" pitchFamily="49" charset="-120"/>
                        <a:ea typeface="書法家中楷體" panose="02010609010101010101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46932" marR="46932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CA" sz="1600" dirty="0">
                        <a:effectLst/>
                        <a:latin typeface="書法家中楷體" panose="02010609010101010101" pitchFamily="49" charset="-120"/>
                        <a:ea typeface="書法家中楷體" panose="02010609010101010101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46932" marR="46932" marT="0" marB="0"/>
                </a:tc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024128"/>
                  </a:ext>
                </a:extLst>
              </a:tr>
              <a:tr h="295802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600">
                          <a:effectLst/>
                          <a:latin typeface="書法家中楷體" panose="02010609010101010101" pitchFamily="49" charset="-120"/>
                          <a:ea typeface="書法家中楷體" panose="02010609010101010101" pitchFamily="49" charset="-120"/>
                        </a:rPr>
                        <a:t>學期總成績</a:t>
                      </a:r>
                      <a:endParaRPr lang="en-CA" sz="1050">
                        <a:effectLst/>
                        <a:latin typeface="書法家中楷體" panose="02010609010101010101" pitchFamily="49" charset="-120"/>
                        <a:ea typeface="書法家中楷體" panose="02010609010101010101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46932" marR="46932" marT="0" marB="0"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>
                          <a:effectLst/>
                          <a:latin typeface="書法家中楷體" panose="02010609010101010101" pitchFamily="49" charset="-120"/>
                          <a:ea typeface="書法家中楷體" panose="02010609010101010101" pitchFamily="49" charset="-120"/>
                        </a:rPr>
                        <a:t> </a:t>
                      </a:r>
                      <a:endParaRPr lang="en-CA" sz="1600" dirty="0"/>
                    </a:p>
                  </a:txBody>
                  <a:tcPr marL="46932" marR="46932" marT="0" marB="0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600" dirty="0">
                          <a:effectLst/>
                          <a:latin typeface="書法家中楷體" panose="02010609010101010101" pitchFamily="49" charset="-120"/>
                          <a:ea typeface="書法家中楷體" panose="02010609010101010101" pitchFamily="49" charset="-120"/>
                        </a:rPr>
                        <a:t>家長</a:t>
                      </a:r>
                      <a:r>
                        <a:rPr lang="zh-TW" altLang="en-US" sz="1600" dirty="0">
                          <a:effectLst/>
                          <a:latin typeface="書法家中楷體" panose="02010609010101010101" pitchFamily="49" charset="-120"/>
                          <a:ea typeface="書法家中楷體" panose="02010609010101010101" pitchFamily="49" charset="-120"/>
                        </a:rPr>
                        <a:t>意見欄</a:t>
                      </a:r>
                      <a:endParaRPr lang="en-CA" altLang="zh-TW" sz="1600" dirty="0">
                        <a:effectLst/>
                        <a:latin typeface="書法家中楷體" panose="02010609010101010101" pitchFamily="49" charset="-120"/>
                        <a:ea typeface="書法家中楷體" panose="02010609010101010101" pitchFamily="49" charset="-12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600" dirty="0">
                          <a:effectLst/>
                          <a:latin typeface="書法家中楷體" panose="02010609010101010101" pitchFamily="49" charset="-120"/>
                          <a:ea typeface="書法家中楷體" panose="02010609010101010101" pitchFamily="49" charset="-120"/>
                        </a:rPr>
                        <a:t>簽名</a:t>
                      </a:r>
                      <a:endParaRPr lang="en-CA" sz="1050" dirty="0">
                        <a:effectLst/>
                        <a:latin typeface="書法家中楷體" panose="02010609010101010101" pitchFamily="49" charset="-120"/>
                        <a:ea typeface="書法家中楷體" panose="02010609010101010101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46932" marR="46932" marT="0" marB="0" anchor="ctr"/>
                </a:tc>
                <a:tc row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050">
                          <a:effectLst/>
                          <a:latin typeface="書法家中楷體" panose="02010609010101010101" pitchFamily="49" charset="-120"/>
                          <a:ea typeface="書法家中楷體" panose="02010609010101010101" pitchFamily="49" charset="-120"/>
                        </a:rPr>
                        <a:t> </a:t>
                      </a:r>
                      <a:endParaRPr lang="en-CA" sz="1050">
                        <a:effectLst/>
                        <a:latin typeface="書法家中楷體" panose="02010609010101010101" pitchFamily="49" charset="-120"/>
                        <a:ea typeface="書法家中楷體" panose="02010609010101010101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46932" marR="46932" marT="0" marB="0"/>
                </a:tc>
                <a:extLst>
                  <a:ext uri="{0D108BD9-81ED-4DB2-BD59-A6C34878D82A}">
                    <a16:rowId xmlns:a16="http://schemas.microsoft.com/office/drawing/2014/main" val="1397276812"/>
                  </a:ext>
                </a:extLst>
              </a:tr>
              <a:tr h="294588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600">
                          <a:effectLst/>
                          <a:latin typeface="書法家中楷體" panose="02010609010101010101" pitchFamily="49" charset="-120"/>
                          <a:ea typeface="書法家中楷體" panose="02010609010101010101" pitchFamily="49" charset="-120"/>
                        </a:rPr>
                        <a:t>出勤狀況</a:t>
                      </a:r>
                      <a:endParaRPr lang="en-CA" sz="1050">
                        <a:effectLst/>
                        <a:latin typeface="書法家中楷體" panose="02010609010101010101" pitchFamily="49" charset="-120"/>
                        <a:ea typeface="書法家中楷體" panose="02010609010101010101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46932" marR="46932" marT="0" marB="0"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7847218"/>
                  </a:ext>
                </a:extLst>
              </a:tr>
              <a:tr h="294588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600">
                          <a:effectLst/>
                          <a:latin typeface="書法家中楷體" panose="02010609010101010101" pitchFamily="49" charset="-120"/>
                          <a:ea typeface="書法家中楷體" panose="02010609010101010101" pitchFamily="49" charset="-120"/>
                        </a:rPr>
                        <a:t>缺席  </a:t>
                      </a:r>
                      <a:r>
                        <a:rPr lang="en-CA" sz="1600">
                          <a:effectLst/>
                          <a:latin typeface="書法家中楷體" panose="02010609010101010101" pitchFamily="49" charset="-120"/>
                          <a:ea typeface="書法家中楷體" panose="02010609010101010101" pitchFamily="49" charset="-120"/>
                        </a:rPr>
                        <a:t>        </a:t>
                      </a:r>
                      <a:r>
                        <a:rPr lang="zh-TW" sz="1600">
                          <a:effectLst/>
                          <a:latin typeface="書法家中楷體" panose="02010609010101010101" pitchFamily="49" charset="-120"/>
                          <a:ea typeface="書法家中楷體" panose="02010609010101010101" pitchFamily="49" charset="-120"/>
                        </a:rPr>
                        <a:t>次</a:t>
                      </a:r>
                      <a:endParaRPr lang="en-CA" sz="1050">
                        <a:effectLst/>
                        <a:latin typeface="書法家中楷體" panose="02010609010101010101" pitchFamily="49" charset="-120"/>
                        <a:ea typeface="書法家中楷體" panose="02010609010101010101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46932" marR="46932" marT="0" marB="0"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600">
                          <a:effectLst/>
                          <a:latin typeface="書法家中楷體" panose="02010609010101010101" pitchFamily="49" charset="-120"/>
                          <a:ea typeface="書法家中楷體" panose="02010609010101010101" pitchFamily="49" charset="-120"/>
                        </a:rPr>
                        <a:t>遲到 </a:t>
                      </a:r>
                      <a:r>
                        <a:rPr lang="en-CA" sz="1600">
                          <a:effectLst/>
                          <a:latin typeface="書法家中楷體" panose="02010609010101010101" pitchFamily="49" charset="-120"/>
                          <a:ea typeface="書法家中楷體" panose="02010609010101010101" pitchFamily="49" charset="-120"/>
                        </a:rPr>
                        <a:t>  </a:t>
                      </a:r>
                      <a:r>
                        <a:rPr lang="zh-TW" sz="1600">
                          <a:effectLst/>
                          <a:latin typeface="書法家中楷體" panose="02010609010101010101" pitchFamily="49" charset="-120"/>
                          <a:ea typeface="書法家中楷體" panose="02010609010101010101" pitchFamily="49" charset="-120"/>
                        </a:rPr>
                        <a:t>　</a:t>
                      </a:r>
                      <a:r>
                        <a:rPr lang="en-CA" sz="1600">
                          <a:effectLst/>
                          <a:latin typeface="書法家中楷體" panose="02010609010101010101" pitchFamily="49" charset="-120"/>
                          <a:ea typeface="書法家中楷體" panose="02010609010101010101" pitchFamily="49" charset="-120"/>
                        </a:rPr>
                        <a:t>    </a:t>
                      </a:r>
                      <a:r>
                        <a:rPr lang="zh-TW" sz="1600">
                          <a:effectLst/>
                          <a:latin typeface="書法家中楷體" panose="02010609010101010101" pitchFamily="49" charset="-120"/>
                          <a:ea typeface="書法家中楷體" panose="02010609010101010101" pitchFamily="49" charset="-120"/>
                        </a:rPr>
                        <a:t>次</a:t>
                      </a:r>
                      <a:endParaRPr lang="en-CA" sz="1050">
                        <a:effectLst/>
                        <a:latin typeface="書法家中楷體" panose="02010609010101010101" pitchFamily="49" charset="-120"/>
                        <a:ea typeface="書法家中楷體" panose="02010609010101010101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46932" marR="46932" marT="0" marB="0"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600" dirty="0">
                          <a:effectLst/>
                          <a:latin typeface="書法家中楷體" panose="02010609010101010101" pitchFamily="49" charset="-120"/>
                          <a:ea typeface="書法家中楷體" panose="02010609010101010101" pitchFamily="49" charset="-120"/>
                        </a:rPr>
                        <a:t>早退 </a:t>
                      </a:r>
                      <a:r>
                        <a:rPr lang="en-CA" sz="1600" dirty="0">
                          <a:effectLst/>
                          <a:latin typeface="書法家中楷體" panose="02010609010101010101" pitchFamily="49" charset="-120"/>
                          <a:ea typeface="書法家中楷體" panose="02010609010101010101" pitchFamily="49" charset="-120"/>
                        </a:rPr>
                        <a:t>          </a:t>
                      </a:r>
                      <a:r>
                        <a:rPr lang="zh-TW" sz="1600" dirty="0">
                          <a:effectLst/>
                          <a:latin typeface="書法家中楷體" panose="02010609010101010101" pitchFamily="49" charset="-120"/>
                          <a:ea typeface="書法家中楷體" panose="02010609010101010101" pitchFamily="49" charset="-120"/>
                        </a:rPr>
                        <a:t>次</a:t>
                      </a:r>
                      <a:endParaRPr lang="en-CA" sz="1050" dirty="0">
                        <a:effectLst/>
                        <a:latin typeface="書法家中楷體" panose="02010609010101010101" pitchFamily="49" charset="-120"/>
                        <a:ea typeface="書法家中楷體" panose="02010609010101010101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46932" marR="46932" marT="0" marB="0"/>
                </a:tc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124870"/>
                  </a:ext>
                </a:extLst>
              </a:tr>
            </a:tbl>
          </a:graphicData>
        </a:graphic>
      </p:graphicFrame>
      <p:sp>
        <p:nvSpPr>
          <p:cNvPr id="5" name="AutoShape 3">
            <a:extLst>
              <a:ext uri="{FF2B5EF4-FFF2-40B4-BE49-F238E27FC236}">
                <a16:creationId xmlns:a16="http://schemas.microsoft.com/office/drawing/2014/main" id="{86FB2065-5B6F-483D-8DF7-A5818C98B0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8825" y="161237"/>
            <a:ext cx="6543675" cy="745403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63500" cmpd="thickThin">
            <a:solidFill>
              <a:srgbClr val="9BBB5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TW" altLang="en-US" sz="2400" dirty="0">
                <a:latin typeface="金梅新毛楷國際碼" panose="02010509060101010101" pitchFamily="49" charset="-120"/>
                <a:ea typeface="金梅新毛楷國際碼" panose="02010509060101010101" pitchFamily="49" charset="-120"/>
                <a:cs typeface="Times New Roman" panose="02020603050405020304" pitchFamily="18" charset="0"/>
              </a:rPr>
              <a:t>學生學習成績單</a:t>
            </a:r>
            <a:endParaRPr lang="zh-TW" altLang="en-US" sz="700" dirty="0"/>
          </a:p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TW" sz="1600" dirty="0">
                <a:latin typeface="Articulate Narrow" panose="02000506040000020004" pitchFamily="2" charset="0"/>
                <a:ea typeface="金梅新毛楷國際碼" panose="02010509060101010101" pitchFamily="49" charset="-120"/>
                <a:cs typeface="Times New Roman" panose="02020603050405020304" pitchFamily="18" charset="0"/>
              </a:rPr>
              <a:t>2023-2024</a:t>
            </a:r>
            <a:r>
              <a:rPr lang="zh-TW" altLang="en-US" sz="1600" dirty="0">
                <a:latin typeface="金梅新毛楷國際碼" panose="02010509060101010101" pitchFamily="49" charset="-120"/>
                <a:ea typeface="金梅新毛楷國際碼" panose="02010509060101010101" pitchFamily="49" charset="-120"/>
                <a:cs typeface="Times New Roman" panose="02020603050405020304" pitchFamily="18" charset="0"/>
              </a:rPr>
              <a:t>學年度上學期</a:t>
            </a:r>
            <a:r>
              <a:rPr lang="en-US" altLang="zh-TW" sz="1400" dirty="0">
                <a:latin typeface="Articulate Narrow" panose="02000506040000020004" pitchFamily="2" charset="0"/>
                <a:ea typeface="金梅新毛楷國際碼" panose="02010509060101010101" pitchFamily="49" charset="-120"/>
                <a:cs typeface="Times New Roman" panose="02020603050405020304" pitchFamily="18" charset="0"/>
              </a:rPr>
              <a:t>(</a:t>
            </a:r>
            <a:r>
              <a:rPr lang="en-US" altLang="zh-TW" sz="1400" dirty="0" err="1">
                <a:latin typeface="Articulate Narrow" panose="02000506040000020004" pitchFamily="2" charset="0"/>
                <a:ea typeface="金梅新毛楷國際碼" panose="02010509060101010101" pitchFamily="49" charset="-120"/>
                <a:cs typeface="Times New Roman" panose="02020603050405020304" pitchFamily="18" charset="0"/>
              </a:rPr>
              <a:t>Sept.16</a:t>
            </a:r>
            <a:r>
              <a:rPr lang="en-US" altLang="zh-TW" sz="1400" dirty="0">
                <a:latin typeface="Articulate Narrow" panose="02000506040000020004" pitchFamily="2" charset="0"/>
                <a:ea typeface="金梅新毛楷國際碼" panose="02010509060101010101" pitchFamily="49" charset="-120"/>
                <a:cs typeface="Times New Roman" panose="02020603050405020304" pitchFamily="18" charset="0"/>
              </a:rPr>
              <a:t>, </a:t>
            </a:r>
            <a:r>
              <a:rPr lang="en-US" altLang="zh-TW" sz="1400" dirty="0" err="1">
                <a:latin typeface="Articulate Narrow" panose="02000506040000020004" pitchFamily="2" charset="0"/>
                <a:ea typeface="金梅新毛楷國際碼" panose="02010509060101010101" pitchFamily="49" charset="-120"/>
                <a:cs typeface="Times New Roman" panose="02020603050405020304" pitchFamily="18" charset="0"/>
              </a:rPr>
              <a:t>2023~Jan</a:t>
            </a:r>
            <a:r>
              <a:rPr lang="en-US" altLang="zh-TW" sz="1400" dirty="0">
                <a:latin typeface="Articulate Narrow" panose="02000506040000020004" pitchFamily="2" charset="0"/>
                <a:ea typeface="金梅新毛楷國際碼" panose="02010509060101010101" pitchFamily="49" charset="-120"/>
                <a:cs typeface="Times New Roman" panose="02020603050405020304" pitchFamily="18" charset="0"/>
              </a:rPr>
              <a:t>. 27, 2024)</a:t>
            </a:r>
            <a:endParaRPr lang="en-US" altLang="zh-TW" sz="700" dirty="0"/>
          </a:p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zh-TW" sz="1350" dirty="0">
              <a:latin typeface="Arial" panose="020B0604020202020204" pitchFamily="34" charset="0"/>
            </a:endParaRPr>
          </a:p>
        </p:txBody>
      </p:sp>
      <p:pic>
        <p:nvPicPr>
          <p:cNvPr id="2051" name="Picture 0" descr="logo1.png">
            <a:extLst>
              <a:ext uri="{FF2B5EF4-FFF2-40B4-BE49-F238E27FC236}">
                <a16:creationId xmlns:a16="http://schemas.microsoft.com/office/drawing/2014/main" id="{AB400194-A913-4A89-BB6A-2797E44F43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9690" y="258273"/>
            <a:ext cx="694134" cy="4917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4">
            <a:extLst>
              <a:ext uri="{FF2B5EF4-FFF2-40B4-BE49-F238E27FC236}">
                <a16:creationId xmlns:a16="http://schemas.microsoft.com/office/drawing/2014/main" id="{CF0FCD18-88C6-4F11-9702-F2248D9E5D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1126" y="2218939"/>
            <a:ext cx="1385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 sz="1350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2B8334BD-AC3C-4FE5-AA6F-359622333A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1126" y="2286515"/>
            <a:ext cx="138564" cy="484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br>
              <a:rPr lang="en-CA" altLang="en-US" sz="1350">
                <a:latin typeface="Arial" panose="020B0604020202020204" pitchFamily="34" charset="0"/>
              </a:rPr>
            </a:br>
            <a:endParaRPr lang="en-CA" altLang="en-US" sz="1350">
              <a:latin typeface="Arial" panose="020B0604020202020204" pitchFamily="34" charset="0"/>
            </a:endParaRPr>
          </a:p>
        </p:txBody>
      </p:sp>
      <p:sp>
        <p:nvSpPr>
          <p:cNvPr id="9" name="Rectangle 7">
            <a:extLst>
              <a:ext uri="{FF2B5EF4-FFF2-40B4-BE49-F238E27FC236}">
                <a16:creationId xmlns:a16="http://schemas.microsoft.com/office/drawing/2014/main" id="{11BD9F6D-E0DD-441E-92CC-F9A0520D94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5178" y="937382"/>
            <a:ext cx="6370976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TW" altLang="en-CA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班別：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_________</a:t>
            </a:r>
            <a:r>
              <a:rPr lang="zh-TW" altLang="en-CA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  教師姓名：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________</a:t>
            </a:r>
            <a:r>
              <a:rPr lang="zh-TW" altLang="en-CA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 學生姓名：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_______</a:t>
            </a:r>
            <a:endParaRPr lang="en-CA" altLang="zh-TW" sz="800" dirty="0"/>
          </a:p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TW" altLang="en-CA" sz="1050" dirty="0">
                <a:latin typeface="金梅新毛楷國際碼" panose="02010509060101010101" pitchFamily="49" charset="-120"/>
                <a:ea typeface="金梅新毛楷國際碼" panose="02010509060101010101" pitchFamily="49" charset="-120"/>
                <a:cs typeface="Mongolian Baiti" panose="03000500000000000000" pitchFamily="66" charset="0"/>
              </a:rPr>
              <a:t>等第：</a:t>
            </a:r>
            <a:r>
              <a:rPr lang="en-CA" altLang="zh-TW" sz="1050" dirty="0">
                <a:latin typeface="Mongolian Baiti" panose="03000500000000000000" pitchFamily="66" charset="0"/>
                <a:ea typeface="金梅新毛楷國際碼" panose="02010509060101010101" pitchFamily="49" charset="-120"/>
                <a:cs typeface="Times New Roman" panose="02020603050405020304" pitchFamily="18" charset="0"/>
              </a:rPr>
              <a:t>A</a:t>
            </a:r>
            <a:r>
              <a:rPr lang="zh-TW" altLang="en-CA" sz="1050" dirty="0">
                <a:latin typeface="金梅新毛楷國際碼" panose="02010509060101010101" pitchFamily="49" charset="-120"/>
                <a:ea typeface="金梅新毛楷國際碼" panose="02010509060101010101" pitchFamily="49" charset="-120"/>
                <a:cs typeface="Mongolian Baiti" panose="03000500000000000000" pitchFamily="66" charset="0"/>
              </a:rPr>
              <a:t>優等</a:t>
            </a:r>
            <a:r>
              <a:rPr lang="zh-TW" altLang="en-CA" sz="1050" dirty="0">
                <a:latin typeface="Mongolian Baiti" panose="03000500000000000000" pitchFamily="66" charset="0"/>
                <a:ea typeface="金梅新毛楷國際碼" panose="02010509060101010101" pitchFamily="49" charset="-120"/>
                <a:cs typeface="Times New Roman" panose="02020603050405020304" pitchFamily="18" charset="0"/>
              </a:rPr>
              <a:t> </a:t>
            </a:r>
            <a:r>
              <a:rPr lang="en-CA" altLang="zh-TW" sz="1050" dirty="0">
                <a:latin typeface="Mongolian Baiti" panose="03000500000000000000" pitchFamily="66" charset="0"/>
                <a:ea typeface="金梅新毛楷國際碼" panose="02010509060101010101" pitchFamily="49" charset="-120"/>
                <a:cs typeface="Times New Roman" panose="02020603050405020304" pitchFamily="18" charset="0"/>
              </a:rPr>
              <a:t>85%-100%  </a:t>
            </a:r>
            <a:r>
              <a:rPr lang="zh-TW" altLang="en-CA" sz="1050" dirty="0">
                <a:latin typeface="Calibri" panose="020F0502020204030204" pitchFamily="34" charset="0"/>
                <a:ea typeface="新細明體" panose="02020500000000000000" pitchFamily="18" charset="-120"/>
                <a:cs typeface="細明體" panose="02020509000000000000" pitchFamily="49" charset="-120"/>
              </a:rPr>
              <a:t>　　</a:t>
            </a:r>
            <a:r>
              <a:rPr lang="zh-TW" altLang="en-CA" sz="1050" dirty="0">
                <a:latin typeface="Mongolian Baiti" panose="03000500000000000000" pitchFamily="66" charset="0"/>
                <a:ea typeface="金梅新毛楷國際碼" panose="02010509060101010101" pitchFamily="49" charset="-120"/>
                <a:cs typeface="Times New Roman" panose="02020603050405020304" pitchFamily="18" charset="0"/>
              </a:rPr>
              <a:t> </a:t>
            </a:r>
            <a:r>
              <a:rPr lang="en-CA" altLang="zh-TW" sz="1050" dirty="0">
                <a:latin typeface="Mongolian Baiti" panose="03000500000000000000" pitchFamily="66" charset="0"/>
                <a:ea typeface="金梅新毛楷國際碼" panose="02010509060101010101" pitchFamily="49" charset="-120"/>
                <a:cs typeface="Times New Roman" panose="02020603050405020304" pitchFamily="18" charset="0"/>
              </a:rPr>
              <a:t>B</a:t>
            </a:r>
            <a:r>
              <a:rPr lang="zh-TW" altLang="en-CA" sz="1050" dirty="0">
                <a:latin typeface="金梅新毛楷國際碼" panose="02010509060101010101" pitchFamily="49" charset="-120"/>
                <a:ea typeface="金梅新毛楷國際碼" panose="02010509060101010101" pitchFamily="49" charset="-120"/>
                <a:cs typeface="Mongolian Baiti" panose="03000500000000000000" pitchFamily="66" charset="0"/>
              </a:rPr>
              <a:t>良好</a:t>
            </a:r>
            <a:r>
              <a:rPr lang="en-CA" altLang="zh-TW" sz="1050" dirty="0">
                <a:latin typeface="Mongolian Baiti" panose="03000500000000000000" pitchFamily="66" charset="0"/>
                <a:ea typeface="金梅新毛楷國際碼" panose="02010509060101010101" pitchFamily="49" charset="-120"/>
                <a:cs typeface="Times New Roman" panose="02020603050405020304" pitchFamily="18" charset="0"/>
              </a:rPr>
              <a:t>70%-84%</a:t>
            </a:r>
            <a:r>
              <a:rPr lang="zh-TW" altLang="en-CA" sz="1050" dirty="0">
                <a:latin typeface="Calibri" panose="020F0502020204030204" pitchFamily="34" charset="0"/>
                <a:ea typeface="新細明體" panose="02020500000000000000" pitchFamily="18" charset="-120"/>
                <a:cs typeface="細明體" panose="02020509000000000000" pitchFamily="49" charset="-120"/>
              </a:rPr>
              <a:t>　　</a:t>
            </a:r>
            <a:r>
              <a:rPr lang="zh-TW" altLang="en-CA" sz="1050" dirty="0">
                <a:latin typeface="Mongolian Baiti" panose="03000500000000000000" pitchFamily="66" charset="0"/>
                <a:ea typeface="金梅新毛楷國際碼" panose="02010509060101010101" pitchFamily="49" charset="-120"/>
                <a:cs typeface="Times New Roman" panose="02020603050405020304" pitchFamily="18" charset="0"/>
              </a:rPr>
              <a:t>   </a:t>
            </a:r>
            <a:r>
              <a:rPr lang="en-CA" altLang="zh-TW" sz="1050" dirty="0">
                <a:latin typeface="Mongolian Baiti" panose="03000500000000000000" pitchFamily="66" charset="0"/>
                <a:ea typeface="金梅新毛楷國際碼" panose="02010509060101010101" pitchFamily="49" charset="-120"/>
                <a:cs typeface="Times New Roman" panose="02020603050405020304" pitchFamily="18" charset="0"/>
              </a:rPr>
              <a:t>C</a:t>
            </a:r>
            <a:r>
              <a:rPr lang="zh-TW" altLang="en-CA" sz="1050" dirty="0">
                <a:latin typeface="金梅新毛楷國際碼" panose="02010509060101010101" pitchFamily="49" charset="-120"/>
                <a:ea typeface="金梅新毛楷國際碼" panose="02010509060101010101" pitchFamily="49" charset="-120"/>
                <a:cs typeface="Mongolian Baiti" panose="03000500000000000000" pitchFamily="66" charset="0"/>
              </a:rPr>
              <a:t>尚可</a:t>
            </a:r>
            <a:r>
              <a:rPr lang="en-CA" altLang="zh-TW" sz="1050" dirty="0">
                <a:latin typeface="Mongolian Baiti" panose="03000500000000000000" pitchFamily="66" charset="0"/>
                <a:ea typeface="金梅新毛楷國際碼" panose="02010509060101010101" pitchFamily="49" charset="-120"/>
                <a:cs typeface="Times New Roman" panose="02020603050405020304" pitchFamily="18" charset="0"/>
              </a:rPr>
              <a:t>50%-69%</a:t>
            </a:r>
            <a:endParaRPr lang="en-CA" altLang="zh-TW" sz="1600" dirty="0">
              <a:latin typeface="Arial" panose="020B0604020202020204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0656166-CDE1-08EA-AA8B-5165F7D2FE3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8371" y="5286216"/>
            <a:ext cx="1286054" cy="419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86365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782</TotalTime>
  <Words>140</Words>
  <Application>Microsoft Office PowerPoint</Application>
  <PresentationFormat>如螢幕大小 (4:3)</PresentationFormat>
  <Paragraphs>49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11" baseType="lpstr">
      <vt:lpstr>金梅新毛楷國際碼</vt:lpstr>
      <vt:lpstr>書法家中楷體</vt:lpstr>
      <vt:lpstr>華康新篆體</vt:lpstr>
      <vt:lpstr>標楷體</vt:lpstr>
      <vt:lpstr>Arial</vt:lpstr>
      <vt:lpstr>Articulate Narrow</vt:lpstr>
      <vt:lpstr>Calibri</vt:lpstr>
      <vt:lpstr>Calibri Light</vt:lpstr>
      <vt:lpstr>Mongolian Baiti</vt:lpstr>
      <vt:lpstr>Office Theme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Michelle Lin</dc:creator>
  <cp:lastModifiedBy>Michelle Lin</cp:lastModifiedBy>
  <cp:revision>45</cp:revision>
  <dcterms:created xsi:type="dcterms:W3CDTF">2018-10-04T23:13:25Z</dcterms:created>
  <dcterms:modified xsi:type="dcterms:W3CDTF">2023-12-18T04:15:08Z</dcterms:modified>
</cp:coreProperties>
</file>